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066" r:id="rId5"/>
    <p:sldId id="2147476811" r:id="rId6"/>
    <p:sldId id="2147476801" r:id="rId7"/>
    <p:sldId id="2147476797" r:id="rId8"/>
    <p:sldId id="2147476798" r:id="rId9"/>
    <p:sldId id="2147476807" r:id="rId10"/>
    <p:sldId id="2147476810" r:id="rId11"/>
    <p:sldId id="2147476813" r:id="rId12"/>
    <p:sldId id="2147476805" r:id="rId13"/>
    <p:sldId id="2147476806" r:id="rId14"/>
    <p:sldId id="2147476812" r:id="rId15"/>
    <p:sldId id="2147476809" r:id="rId16"/>
    <p:sldId id="2147476802" r:id="rId17"/>
  </p:sldIdLst>
  <p:sldSz cx="9144000" cy="5143500" type="screen16x9"/>
  <p:notesSz cx="6669088" cy="97536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3A1899-3FF8-BC5E-7DC3-625C5A74C8AB}" name="Torunn Thauland Håseth" initials="TTH" userId="S::torunn.haseth@animalia.no::c34ad855-6324-4ad6-bff2-0dccd355ae28" providerId="AD"/>
  <p188:author id="{723BC6A2-72CC-5B84-DFBB-FDEFC45A39B8}" name="Tora Saltnes" initials="TS" userId="S::tora.saltnes@animalia.no::1aab1ad8-dccc-4e59-a2ae-7e862e37a08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ga Odden Reksnes" initials="aohre" lastIdx="7" clrIdx="0"/>
  <p:cmAuthor id="1" name="Helga" initials="H" lastIdx="1" clrIdx="1"/>
  <p:cmAuthor id="2" name="Rita Åse" initials="" lastIdx="0" clrIdx="2"/>
  <p:cmAuthor id="3" name="Tor-Arne Ruud" initials="TR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D08"/>
    <a:srgbClr val="CE4636"/>
    <a:srgbClr val="C3B8A6"/>
    <a:srgbClr val="084869"/>
    <a:srgbClr val="757113"/>
    <a:srgbClr val="00344C"/>
    <a:srgbClr val="813417"/>
    <a:srgbClr val="575857"/>
    <a:srgbClr val="321B0B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4A9CD-B22E-4158-80BE-CF09D6DC1F21}" v="3" dt="2024-03-07T14:51:50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a Saltnes" userId="1aab1ad8-dccc-4e59-a2ae-7e862e37a080" providerId="ADAL" clId="{8204A9CD-B22E-4158-80BE-CF09D6DC1F21}"/>
    <pc:docChg chg="modSld">
      <pc:chgData name="Tora Saltnes" userId="1aab1ad8-dccc-4e59-a2ae-7e862e37a080" providerId="ADAL" clId="{8204A9CD-B22E-4158-80BE-CF09D6DC1F21}" dt="2024-03-07T14:51:50.234" v="2"/>
      <pc:docMkLst>
        <pc:docMk/>
      </pc:docMkLst>
      <pc:sldChg chg="modAnim">
        <pc:chgData name="Tora Saltnes" userId="1aab1ad8-dccc-4e59-a2ae-7e862e37a080" providerId="ADAL" clId="{8204A9CD-B22E-4158-80BE-CF09D6DC1F21}" dt="2024-03-07T14:51:44.831" v="1"/>
        <pc:sldMkLst>
          <pc:docMk/>
          <pc:sldMk cId="4171840035" sldId="2147476805"/>
        </pc:sldMkLst>
      </pc:sldChg>
      <pc:sldChg chg="modAnim">
        <pc:chgData name="Tora Saltnes" userId="1aab1ad8-dccc-4e59-a2ae-7e862e37a080" providerId="ADAL" clId="{8204A9CD-B22E-4158-80BE-CF09D6DC1F21}" dt="2024-03-07T14:51:50.234" v="2"/>
        <pc:sldMkLst>
          <pc:docMk/>
          <pc:sldMk cId="3198755957" sldId="2147476806"/>
        </pc:sldMkLst>
      </pc:sldChg>
      <pc:sldChg chg="modAnim">
        <pc:chgData name="Tora Saltnes" userId="1aab1ad8-dccc-4e59-a2ae-7e862e37a080" providerId="ADAL" clId="{8204A9CD-B22E-4158-80BE-CF09D6DC1F21}" dt="2024-03-07T14:51:30.172" v="0"/>
        <pc:sldMkLst>
          <pc:docMk/>
          <pc:sldMk cId="2524946281" sldId="21474768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8" y="3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/>
          <a:lstStyle>
            <a:lvl1pPr algn="r">
              <a:defRPr sz="1200"/>
            </a:lvl1pPr>
          </a:lstStyle>
          <a:p>
            <a:fld id="{CBC057DF-B1E7-5042-A667-9A5A84EEA5C5}" type="datetimeFigureOut">
              <a:rPr lang="nb-NO" smtClean="0"/>
              <a:t>12.03.2024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2" y="9264231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8" y="9264231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 anchor="b"/>
          <a:lstStyle>
            <a:lvl1pPr algn="r">
              <a:defRPr sz="1200"/>
            </a:lvl1pPr>
          </a:lstStyle>
          <a:p>
            <a:fld id="{5E1E2262-D6FB-B646-AFCE-4769B1F18C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938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8" y="3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/>
          <a:lstStyle>
            <a:lvl1pPr algn="r">
              <a:defRPr sz="1200"/>
            </a:lvl1pPr>
          </a:lstStyle>
          <a:p>
            <a:fld id="{CEB02C28-C3EC-3B49-B45F-4820E7CE67B4}" type="datetimeFigureOut">
              <a:rPr lang="nb-NO" smtClean="0"/>
              <a:t>12.03.2024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0250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3" tIns="45187" rIns="90373" bIns="4518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32961"/>
            <a:ext cx="5335270" cy="4389119"/>
          </a:xfrm>
          <a:prstGeom prst="rect">
            <a:avLst/>
          </a:prstGeom>
        </p:spPr>
        <p:txBody>
          <a:bodyPr vert="horz" lIns="90373" tIns="45187" rIns="90373" bIns="45187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264231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8" y="9264231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 anchor="b"/>
          <a:lstStyle>
            <a:lvl1pPr algn="r">
              <a:defRPr sz="1200"/>
            </a:lvl1pPr>
          </a:lstStyle>
          <a:p>
            <a:fld id="{4DDFF7EC-C614-4D4E-85A8-A505260F0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675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208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64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78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535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44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64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500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58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099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154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8571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78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-variant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7" y="891790"/>
            <a:ext cx="8703131" cy="4229132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6" y="0"/>
            <a:ext cx="1016947" cy="392335"/>
          </a:xfrm>
          <a:prstGeom prst="rect">
            <a:avLst/>
          </a:prstGeom>
        </p:spPr>
      </p:pic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3568" y="2894674"/>
            <a:ext cx="4608511" cy="3240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83568" y="2111515"/>
            <a:ext cx="4608511" cy="803391"/>
          </a:xfrm>
        </p:spPr>
        <p:txBody>
          <a:bodyPr anchor="b">
            <a:normAutofit/>
          </a:bodyPr>
          <a:lstStyle>
            <a:lvl1pPr>
              <a:defRPr sz="2250" cap="none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40499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219267" y="205979"/>
            <a:ext cx="8705466" cy="438864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24076" y="1113235"/>
            <a:ext cx="4968875" cy="701278"/>
          </a:xfr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nb-NO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454667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-variant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6" y="891791"/>
            <a:ext cx="8703131" cy="422913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6" y="0"/>
            <a:ext cx="1016947" cy="392335"/>
          </a:xfrm>
          <a:prstGeom prst="rect">
            <a:avLst/>
          </a:prstGeom>
        </p:spPr>
      </p:pic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3568" y="2894674"/>
            <a:ext cx="4608511" cy="3240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83568" y="2111515"/>
            <a:ext cx="4608511" cy="803391"/>
          </a:xfrm>
        </p:spPr>
        <p:txBody>
          <a:bodyPr anchor="b">
            <a:normAutofit/>
          </a:bodyPr>
          <a:lstStyle>
            <a:lvl1pPr>
              <a:defRPr sz="2250" cap="none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50300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-variant3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" name="Rektangel 37"/>
          <p:cNvSpPr/>
          <p:nvPr/>
        </p:nvSpPr>
        <p:spPr>
          <a:xfrm>
            <a:off x="7308304" y="4659982"/>
            <a:ext cx="1691680" cy="343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9" y="2625756"/>
            <a:ext cx="7089037" cy="3240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9" y="1815666"/>
            <a:ext cx="7089037" cy="803391"/>
          </a:xfrm>
        </p:spPr>
        <p:txBody>
          <a:bodyPr anchor="b">
            <a:normAutofit/>
          </a:bodyPr>
          <a:lstStyle>
            <a:lvl1pPr>
              <a:defRPr sz="225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6" y="0"/>
            <a:ext cx="1016947" cy="3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13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ved nytt kapittel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219267" y="985039"/>
            <a:ext cx="8705466" cy="36095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Rektangel 5"/>
          <p:cNvSpPr/>
          <p:nvPr/>
        </p:nvSpPr>
        <p:spPr>
          <a:xfrm flipV="1">
            <a:off x="107504" y="843558"/>
            <a:ext cx="8928993" cy="1414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219266" y="205978"/>
            <a:ext cx="8705466" cy="74559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r>
              <a:rPr lang="nb-NO"/>
              <a:t>Tittellysbilde ved nytt kapittel</a:t>
            </a:r>
          </a:p>
        </p:txBody>
      </p:sp>
    </p:spTree>
    <p:extLst>
      <p:ext uri="{BB962C8B-B14F-4D97-AF65-F5344CB8AC3E}">
        <p14:creationId xmlns:p14="http://schemas.microsoft.com/office/powerpoint/2010/main" val="827134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uten bil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107504" y="843558"/>
            <a:ext cx="8928993" cy="1414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219266" y="205978"/>
            <a:ext cx="8705466" cy="74559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r>
              <a:rPr lang="nb-NO"/>
              <a:t>Tittellysbilde ved nytt kapittel</a:t>
            </a:r>
          </a:p>
        </p:txBody>
      </p:sp>
    </p:spTree>
    <p:extLst>
      <p:ext uri="{BB962C8B-B14F-4D97-AF65-F5344CB8AC3E}">
        <p14:creationId xmlns:p14="http://schemas.microsoft.com/office/powerpoint/2010/main" val="89234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s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107504" y="843558"/>
            <a:ext cx="8928993" cy="1414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44965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bilde -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3"/>
          <p:cNvSpPr>
            <a:spLocks noGrp="1"/>
          </p:cNvSpPr>
          <p:nvPr>
            <p:ph idx="1"/>
          </p:nvPr>
        </p:nvSpPr>
        <p:spPr>
          <a:xfrm>
            <a:off x="219267" y="1167595"/>
            <a:ext cx="8705466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3962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bilde - to ulik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idx="1"/>
          </p:nvPr>
        </p:nvSpPr>
        <p:spPr>
          <a:xfrm>
            <a:off x="3203848" y="1167595"/>
            <a:ext cx="5720885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idx="13"/>
          </p:nvPr>
        </p:nvSpPr>
        <p:spPr>
          <a:xfrm>
            <a:off x="248376" y="1167595"/>
            <a:ext cx="2739449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1807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bilde - to lik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idx="1"/>
          </p:nvPr>
        </p:nvSpPr>
        <p:spPr>
          <a:xfrm>
            <a:off x="4644008" y="1167595"/>
            <a:ext cx="4280724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idx="13"/>
          </p:nvPr>
        </p:nvSpPr>
        <p:spPr>
          <a:xfrm>
            <a:off x="248375" y="1167595"/>
            <a:ext cx="4251617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732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19267" y="205978"/>
            <a:ext cx="8705466" cy="745592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219267" y="1167595"/>
            <a:ext cx="8705466" cy="342702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13" y="4810925"/>
            <a:ext cx="993089" cy="1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59" r:id="rId3"/>
    <p:sldLayoutId id="2147483662" r:id="rId4"/>
    <p:sldLayoutId id="2147483663" r:id="rId5"/>
    <p:sldLayoutId id="2147483661" r:id="rId6"/>
    <p:sldLayoutId id="2147483650" r:id="rId7"/>
    <p:sldLayoutId id="2147483652" r:id="rId8"/>
    <p:sldLayoutId id="2147483657" r:id="rId9"/>
    <p:sldLayoutId id="2147483656" r:id="rId10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3000" u="none" kern="1200">
          <a:solidFill>
            <a:schemeClr val="bg2"/>
          </a:solidFill>
          <a:latin typeface="Calibri"/>
          <a:ea typeface="+mj-ea"/>
          <a:cs typeface="Calibri"/>
        </a:defRPr>
      </a:lvl1pPr>
    </p:titleStyle>
    <p:bodyStyle>
      <a:lvl1pPr marL="162000" indent="-162000" algn="l" defTabSz="342900" rtl="0" eaLnBrk="1" latinLnBrk="0" hangingPunct="1">
        <a:spcBef>
          <a:spcPts val="450"/>
        </a:spcBef>
        <a:spcAft>
          <a:spcPts val="450"/>
        </a:spcAft>
        <a:buFont typeface="Arial" charset="0"/>
        <a:buChar char="•"/>
        <a:defRPr sz="18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1pPr>
      <a:lvl2pPr marL="324000" indent="-162000" algn="l" defTabSz="342900" rtl="0" eaLnBrk="1" latinLnBrk="0" hangingPunct="1">
        <a:spcBef>
          <a:spcPts val="504"/>
        </a:spcBef>
        <a:buFont typeface="Arial"/>
        <a:buChar char="•"/>
        <a:defRPr sz="15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2pPr>
      <a:lvl3pPr marL="324000" indent="-171450" algn="l" defTabSz="342900" rtl="0" eaLnBrk="1" latinLnBrk="0" hangingPunct="1">
        <a:spcBef>
          <a:spcPts val="90"/>
        </a:spcBef>
        <a:buFont typeface="Lucida Grande"/>
        <a:buChar char="-"/>
        <a:defRPr sz="12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3pPr>
      <a:lvl4pPr marL="324000" indent="-171450" algn="l" defTabSz="342900" rtl="0" eaLnBrk="1" latinLnBrk="0" hangingPunct="1">
        <a:spcBef>
          <a:spcPts val="90"/>
        </a:spcBef>
        <a:buFont typeface="Arial"/>
        <a:buChar char="–"/>
        <a:defRPr sz="12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4pPr>
      <a:lvl5pPr marL="324000" indent="-171450" algn="l" defTabSz="342900" rtl="0" eaLnBrk="1" latinLnBrk="0" hangingPunct="1">
        <a:spcBef>
          <a:spcPts val="90"/>
        </a:spcBef>
        <a:buFont typeface="Arial"/>
        <a:buChar char="»"/>
        <a:defRPr sz="9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17/06/relationships/model3d" Target="../media/model3d1.glb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17/06/relationships/model3d" Target="../media/model3d1.glb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17/06/relationships/model3d" Target="../media/model3d1.glb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>
            <a:extLst>
              <a:ext uri="{FF2B5EF4-FFF2-40B4-BE49-F238E27FC236}">
                <a16:creationId xmlns:a16="http://schemas.microsoft.com/office/drawing/2014/main" id="{76B5711D-954A-4EC2-B1C3-3D39FC481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3006434"/>
            <a:ext cx="4608511" cy="324036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nb-NO"/>
              <a:t>Info fra Animalia til bruk for produsentveiledere. 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6C38846-8924-4620-9C8E-D8756B0D4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212492"/>
            <a:ext cx="4608511" cy="803391"/>
          </a:xfrm>
        </p:spPr>
        <p:txBody>
          <a:bodyPr>
            <a:normAutofit fontScale="90000"/>
          </a:bodyPr>
          <a:lstStyle/>
          <a:p>
            <a:r>
              <a:rPr lang="nb-NO" sz="2400"/>
              <a:t>Klassifisering ved hjelp av lengdemåling – obligatorisk fra 1. juli</a:t>
            </a:r>
          </a:p>
        </p:txBody>
      </p:sp>
    </p:spTree>
    <p:extLst>
      <p:ext uri="{BB962C8B-B14F-4D97-AF65-F5344CB8AC3E}">
        <p14:creationId xmlns:p14="http://schemas.microsoft.com/office/powerpoint/2010/main" val="242963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" name="Plassholder for innhold 17" descr="Light Gray Cube">
                <a:extLst>
                  <a:ext uri="{FF2B5EF4-FFF2-40B4-BE49-F238E27FC236}">
                    <a16:creationId xmlns:a16="http://schemas.microsoft.com/office/drawing/2014/main" id="{01431E1D-B31E-D93D-E07F-2A6EF049A9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30800600"/>
                  </p:ext>
                </p:extLst>
              </p:nvPr>
            </p:nvGraphicFramePr>
            <p:xfrm>
              <a:off x="-262251" y="2179475"/>
              <a:ext cx="3134166" cy="316822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34166" cy="3168228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133580" dy="-16338322" dz="233292"/>
                    <am3d:scale>
                      <am3d:sx n="1000000" d="1000000"/>
                      <am3d:sy n="1000000" d="1000000"/>
                      <am3d:sz n="1000000" d="1000000"/>
                    </am3d:scale>
                    <am3d:rot ax="8694808" ay="4270684" az="8745504"/>
                    <am3d:postTrans dx="-4460" dy="-187241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Plassholder for innhold 17" descr="Light Gray Cube">
                <a:extLst>
                  <a:ext uri="{FF2B5EF4-FFF2-40B4-BE49-F238E27FC236}">
                    <a16:creationId xmlns:a16="http://schemas.microsoft.com/office/drawing/2014/main" id="{01431E1D-B31E-D93D-E07F-2A6EF049A9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62251" y="2179475"/>
                <a:ext cx="3134166" cy="3168228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Bilde 2">
            <a:extLst>
              <a:ext uri="{FF2B5EF4-FFF2-40B4-BE49-F238E27FC236}">
                <a16:creationId xmlns:a16="http://schemas.microsoft.com/office/drawing/2014/main" id="{DFF8AD51-05ED-B3C9-E625-95DFE9E92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7" b="97035" l="10000" r="90000">
                        <a14:foregroundMark x1="11765" y1="86491" x2="13529" y2="85338"/>
                        <a14:foregroundMark x1="18235" y1="90280" x2="25882" y2="97035"/>
                        <a14:foregroundMark x1="55882" y1="5437" x2="64706" y2="10873"/>
                        <a14:foregroundMark x1="44706" y1="5107" x2="38235" y2="12191"/>
                        <a14:foregroundMark x1="63529" y1="4119" x2="63529" y2="4778"/>
                        <a14:foregroundMark x1="62353" y1="1647" x2="62353" y2="1647"/>
                        <a14:foregroundMark x1="33529" y1="4448" x2="33529" y2="4448"/>
                        <a14:foregroundMark x1="29412" y1="3460" x2="29412" y2="3460"/>
                        <a14:foregroundMark x1="51176" y1="6919" x2="51176" y2="6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504" y="2768628"/>
            <a:ext cx="619160" cy="221076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4322B650-FAB5-ED3C-4669-8E5B3A20F94B}"/>
              </a:ext>
            </a:extLst>
          </p:cNvPr>
          <p:cNvSpPr/>
          <p:nvPr/>
        </p:nvSpPr>
        <p:spPr>
          <a:xfrm>
            <a:off x="2030419" y="2826079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U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" name="Plassholder for innhold 17" descr="Light Gray Cube">
                <a:extLst>
                  <a:ext uri="{FF2B5EF4-FFF2-40B4-BE49-F238E27FC236}">
                    <a16:creationId xmlns:a16="http://schemas.microsoft.com/office/drawing/2014/main" id="{A597EE7B-75D2-C46D-7239-CA0FE85272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35528454"/>
                  </p:ext>
                </p:extLst>
              </p:nvPr>
            </p:nvGraphicFramePr>
            <p:xfrm>
              <a:off x="-262251" y="-399600"/>
              <a:ext cx="3134166" cy="316822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34166" cy="3168228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133580" dy="-16338322" dz="233292"/>
                    <am3d:scale>
                      <am3d:sx n="1000000" d="1000000"/>
                      <am3d:sy n="1000000" d="1000000"/>
                      <am3d:sz n="1000000" d="1000000"/>
                    </am3d:scale>
                    <am3d:rot ax="8694808" ay="4270684" az="8745504"/>
                    <am3d:postTrans dx="-4460" dy="-187241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Plassholder for innhold 17" descr="Light Gray Cube">
                <a:extLst>
                  <a:ext uri="{FF2B5EF4-FFF2-40B4-BE49-F238E27FC236}">
                    <a16:creationId xmlns:a16="http://schemas.microsoft.com/office/drawing/2014/main" id="{A597EE7B-75D2-C46D-7239-CA0FE85272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62251" y="-399600"/>
                <a:ext cx="3134166" cy="316822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Ellipse 5">
            <a:extLst>
              <a:ext uri="{FF2B5EF4-FFF2-40B4-BE49-F238E27FC236}">
                <a16:creationId xmlns:a16="http://schemas.microsoft.com/office/drawing/2014/main" id="{37080982-7C0A-023B-0600-75BA2293BFDC}"/>
              </a:ext>
            </a:extLst>
          </p:cNvPr>
          <p:cNvSpPr/>
          <p:nvPr/>
        </p:nvSpPr>
        <p:spPr>
          <a:xfrm>
            <a:off x="1879873" y="304455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0A18851-7C35-922B-0CD0-12D6DAE5E9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" b="95246" l="8904" r="89041">
                        <a14:foregroundMark x1="56053" y1="1967" x2="60959" y2="984"/>
                        <a14:foregroundMark x1="55035" y1="2171" x2="56053" y2="1967"/>
                        <a14:foregroundMark x1="31507" y1="6885" x2="34407" y2="6304"/>
                        <a14:foregroundMark x1="27397" y1="91475" x2="32192" y2="95246"/>
                        <a14:foregroundMark x1="58219" y1="90492" x2="54110" y2="94590"/>
                        <a14:backgroundMark x1="49315" y1="3279" x2="37671" y2="4426"/>
                        <a14:backgroundMark x1="40411" y1="5410" x2="40411" y2="5410"/>
                        <a14:backgroundMark x1="36301" y1="5738" x2="40411" y2="6066"/>
                        <a14:backgroundMark x1="56849" y1="3279" x2="60959" y2="5738"/>
                        <a14:backgroundMark x1="53425" y1="2295" x2="55479" y2="3770"/>
                        <a14:backgroundMark x1="53425" y1="2623" x2="53425" y2="2623"/>
                        <a14:backgroundMark x1="53425" y1="2623" x2="53425" y2="2623"/>
                        <a14:backgroundMark x1="55479" y1="2295" x2="55479" y2="2295"/>
                        <a14:backgroundMark x1="55479" y1="1967" x2="55479" y2="19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342" y="201274"/>
            <a:ext cx="529134" cy="2210765"/>
          </a:xfrm>
          <a:prstGeom prst="rect">
            <a:avLst/>
          </a:prstGeom>
        </p:spPr>
      </p:pic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FA1CD6A8-F5F8-60F8-0039-050430B15BDC}"/>
              </a:ext>
            </a:extLst>
          </p:cNvPr>
          <p:cNvSpPr txBox="1">
            <a:spLocks/>
          </p:cNvSpPr>
          <p:nvPr/>
        </p:nvSpPr>
        <p:spPr>
          <a:xfrm>
            <a:off x="5396248" y="1167595"/>
            <a:ext cx="3528486" cy="3427028"/>
          </a:xfrm>
          <a:prstGeom prst="rect">
            <a:avLst/>
          </a:prstGeom>
        </p:spPr>
        <p:txBody>
          <a:bodyPr/>
          <a:lstStyle>
            <a:lvl1pPr marL="162000" indent="-162000" algn="l" defTabSz="342900" rtl="0" eaLnBrk="1" latinLnBrk="0" hangingPunct="1">
              <a:spcBef>
                <a:spcPts val="450"/>
              </a:spcBef>
              <a:spcAft>
                <a:spcPts val="450"/>
              </a:spcAft>
              <a:buFont typeface="Arial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324000" indent="-162000" algn="l" defTabSz="342900" rtl="0" eaLnBrk="1" latinLnBrk="0" hangingPunct="1">
              <a:spcBef>
                <a:spcPts val="504"/>
              </a:spcBef>
              <a:buFont typeface="Arial"/>
              <a:buChar char="•"/>
              <a:defRPr sz="15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324000" indent="-171450" algn="l" defTabSz="342900" rtl="0" eaLnBrk="1" latinLnBrk="0" hangingPunct="1">
              <a:spcBef>
                <a:spcPts val="90"/>
              </a:spcBef>
              <a:buFont typeface="Lucida Grande"/>
              <a:buChar char="-"/>
              <a:defRPr sz="12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324000" indent="-171450" algn="l" defTabSz="342900" rtl="0" eaLnBrk="1" latinLnBrk="0" hangingPunct="1">
              <a:spcBef>
                <a:spcPts val="90"/>
              </a:spcBef>
              <a:buFont typeface="Arial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324000" indent="-171450" algn="l" defTabSz="342900" rtl="0" eaLnBrk="1" latinLnBrk="0" hangingPunct="1">
              <a:spcBef>
                <a:spcPts val="90"/>
              </a:spcBef>
              <a:buFont typeface="Arial"/>
              <a:buChar char="»"/>
              <a:defRPr sz="9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555C32A-8578-7B28-9B1E-6BE2A68A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099" y="205978"/>
            <a:ext cx="5838633" cy="745592"/>
          </a:xfrm>
        </p:spPr>
        <p:txBody>
          <a:bodyPr>
            <a:normAutofit/>
          </a:bodyPr>
          <a:lstStyle/>
          <a:p>
            <a:r>
              <a:rPr lang="nb-NO" dirty="0"/>
              <a:t>Hvor er det mest kjøtt? 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D5F3C102-BBF4-08D0-4DD7-0A58955E4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663" y="1167595"/>
            <a:ext cx="5910070" cy="3427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61925" indent="-161925"/>
            <a:r>
              <a:rPr lang="nb-NO" dirty="0"/>
              <a:t>K-faktor viser hvor stor del av kuben som er fylt av slakt. Høyere K-faktor =&gt; høyere klasse:</a:t>
            </a:r>
            <a:br>
              <a:rPr lang="nb-NO" dirty="0"/>
            </a:br>
            <a:r>
              <a:rPr lang="nb-NO" dirty="0"/>
              <a:t>Terningen er fylt med mye slakt = mer kjøtt </a:t>
            </a:r>
            <a:endParaRPr lang="nb-NO"/>
          </a:p>
          <a:p>
            <a:pPr marL="161925" indent="-161925"/>
            <a:r>
              <a:rPr lang="nb-NO" dirty="0"/>
              <a:t>I forhold til EUROP: Bulende linjer = fyller mer =&gt; høyere klasse</a:t>
            </a:r>
            <a:endParaRPr lang="nb-NO" dirty="0">
              <a:ea typeface="Calibri"/>
            </a:endParaRPr>
          </a:p>
          <a:p>
            <a:pPr marL="161925" indent="-161925"/>
            <a:endParaRPr lang="nb-NO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75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6C309B-5FF8-2C74-20C7-3B06805B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Likningen er grundig testet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5422DE0-BA24-F959-231F-34E117FF7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61925" indent="-161925"/>
            <a:r>
              <a:rPr lang="nb-NO" dirty="0"/>
              <a:t>Undersøkelser og testing av lengdemåling som verktøy for beregning av EUROP-klasse startet i 2013, først for storfe, like etter for småfe. Systemet er i bruk på storfe og rein.</a:t>
            </a:r>
          </a:p>
          <a:p>
            <a:pPr marL="161925" indent="-161925"/>
            <a:r>
              <a:rPr lang="nb-NO" dirty="0"/>
              <a:t>Uttesting på slaktelinja startet i januar 2022 på ett anlegg. Ved uttesting blir slaktene </a:t>
            </a:r>
            <a:r>
              <a:rPr lang="nb-NO" dirty="0" err="1"/>
              <a:t>lengdemålt</a:t>
            </a:r>
            <a:r>
              <a:rPr lang="nb-NO" dirty="0"/>
              <a:t> samtidig som det settes manuell klasse på slaktet.</a:t>
            </a:r>
          </a:p>
          <a:p>
            <a:pPr marL="323850" lvl="1" indent="-161925"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I 2023 ble </a:t>
            </a:r>
            <a:r>
              <a:rPr lang="nb-NO" dirty="0" err="1"/>
              <a:t>ca</a:t>
            </a:r>
            <a:r>
              <a:rPr lang="nb-NO" dirty="0"/>
              <a:t> 400 000 småfeslakt </a:t>
            </a:r>
            <a:r>
              <a:rPr lang="nb-NO" dirty="0" err="1"/>
              <a:t>lengdemålt</a:t>
            </a:r>
            <a:r>
              <a:rPr lang="nb-NO" dirty="0"/>
              <a:t> (utgjør 35 % av småfeslaktene).</a:t>
            </a:r>
          </a:p>
          <a:p>
            <a:pPr marL="323850" lvl="1" indent="-161925"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Per 5. mars 2024 er over 21 000 småfeslakt </a:t>
            </a:r>
            <a:r>
              <a:rPr lang="nb-NO" dirty="0" err="1"/>
              <a:t>lengdemålt</a:t>
            </a:r>
            <a:r>
              <a:rPr lang="nb-NO" dirty="0"/>
              <a:t> hittil i år (78 % av småfeslaktene). </a:t>
            </a:r>
          </a:p>
          <a:p>
            <a:pPr marL="161925" indent="-161925"/>
            <a:r>
              <a:rPr lang="nb-NO" dirty="0"/>
              <a:t>Animalias klassifiseringskonsulenter har satt fasit på slaktene som er brukt til å utvikle likningen som brukes til å beregne klasse.</a:t>
            </a:r>
          </a:p>
          <a:p>
            <a:pPr marL="161925" indent="-161925"/>
            <a:r>
              <a:rPr lang="nb-NO" dirty="0"/>
              <a:t>Per februar 2024 er over 5 600 fasit-klassifiserte slakt med i grunnlaget for likningen.</a:t>
            </a:r>
          </a:p>
          <a:p>
            <a:pPr marL="161925" indent="-161925"/>
            <a:r>
              <a:rPr lang="nb-NO" dirty="0"/>
              <a:t>Slaktene representerer alle slakt-kategorier og klasser. De er samlet gjennom hele året ved en rekke slakterier i Norge.</a:t>
            </a:r>
          </a:p>
        </p:txBody>
      </p:sp>
    </p:spTree>
    <p:extLst>
      <p:ext uri="{BB962C8B-B14F-4D97-AF65-F5344CB8AC3E}">
        <p14:creationId xmlns:p14="http://schemas.microsoft.com/office/powerpoint/2010/main" val="428740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C70B43-9166-5216-40BF-78A3CF24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skjer videre etter 1. juli?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FE6C692-2A06-D0C4-AD2C-A544DF3426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8375" y="1167595"/>
            <a:ext cx="4821166" cy="3427028"/>
          </a:xfrm>
        </p:spPr>
        <p:txBody>
          <a:bodyPr/>
          <a:lstStyle/>
          <a:p>
            <a:r>
              <a:rPr lang="nb-NO" dirty="0"/>
              <a:t>Animalias klassifiseringskonsulenter fortsetter å sette fasit på nye dyr kontinuerlig</a:t>
            </a:r>
          </a:p>
          <a:p>
            <a:r>
              <a:rPr lang="nb-NO" dirty="0"/>
              <a:t>Likningen for beregning av klasse blir overvåket, testet og videreutviklet av Animalia</a:t>
            </a:r>
          </a:p>
          <a:p>
            <a:r>
              <a:rPr lang="nb-NO" dirty="0"/>
              <a:t>Ved behov vil oppdaterte versjoner tas i bruk etter vedtak i klassifiseringsutvalget</a:t>
            </a:r>
          </a:p>
          <a:p>
            <a:endParaRPr lang="nb-NO" dirty="0"/>
          </a:p>
        </p:txBody>
      </p:sp>
      <p:pic>
        <p:nvPicPr>
          <p:cNvPr id="5" name="Plassholder for innhold 7" descr="Et bilde som inneholder Slakteri, person, Slakter, klær&#10;&#10;Automatisk generert beskrivelse">
            <a:extLst>
              <a:ext uri="{FF2B5EF4-FFF2-40B4-BE49-F238E27FC236}">
                <a16:creationId xmlns:a16="http://schemas.microsoft.com/office/drawing/2014/main" id="{0727B120-8629-D0AB-9B5E-EE40CFBFC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60" t="14675" r="6144" b="-1"/>
          <a:stretch/>
        </p:blipFill>
        <p:spPr>
          <a:xfrm>
            <a:off x="5386380" y="1166813"/>
            <a:ext cx="2795602" cy="3427412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5EF3261-520C-7D8B-6A87-6FC0AC71470C}"/>
              </a:ext>
            </a:extLst>
          </p:cNvPr>
          <p:cNvSpPr txBox="1"/>
          <p:nvPr/>
        </p:nvSpPr>
        <p:spPr>
          <a:xfrm>
            <a:off x="5384986" y="4718501"/>
            <a:ext cx="2227276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1200" dirty="0"/>
              <a:t>Foto: Animalia/Halvor Mikalsen. </a:t>
            </a:r>
          </a:p>
        </p:txBody>
      </p:sp>
    </p:spTree>
    <p:extLst>
      <p:ext uri="{BB962C8B-B14F-4D97-AF65-F5344CB8AC3E}">
        <p14:creationId xmlns:p14="http://schemas.microsoft.com/office/powerpoint/2010/main" val="301014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2DC5770-3780-46D9-716E-B2E10312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Oppsummering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3D3ADBE-9E3A-1660-DB54-8F9C5013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436" y="1167595"/>
            <a:ext cx="2989297" cy="3427028"/>
          </a:xfrm>
        </p:spPr>
        <p:txBody>
          <a:bodyPr/>
          <a:lstStyle/>
          <a:p>
            <a:endParaRPr lang="nb-NO"/>
          </a:p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6379A45-6511-AC5A-7AB5-92BC18FEC5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8376" y="1167595"/>
            <a:ext cx="5548267" cy="3427028"/>
          </a:xfrm>
        </p:spPr>
        <p:txBody>
          <a:bodyPr>
            <a:normAutofit/>
          </a:bodyPr>
          <a:lstStyle/>
          <a:p>
            <a:r>
              <a:rPr lang="nb-NO"/>
              <a:t>Klassifisering med hjelp av lengdemåling obligatorisk fra 1. juli </a:t>
            </a:r>
          </a:p>
          <a:p>
            <a:r>
              <a:rPr lang="nb-NO"/>
              <a:t>Vi klassifiserer fortsatt etter EUROP-skalaen</a:t>
            </a:r>
          </a:p>
          <a:p>
            <a:r>
              <a:rPr lang="nb-NO"/>
              <a:t>Slaktets vekt i forhold til «lengdekuben» – beinramma – er viktig. Derfor kan slaktets vekt og lengde korrigeres på terminalen ved pusse- og slaktefeil</a:t>
            </a:r>
          </a:p>
          <a:p>
            <a:endParaRPr lang="nb-NO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8" name="Plassholder for innhold 17" descr="Light Gray Cube">
                <a:extLst>
                  <a:ext uri="{FF2B5EF4-FFF2-40B4-BE49-F238E27FC236}">
                    <a16:creationId xmlns:a16="http://schemas.microsoft.com/office/drawing/2014/main" id="{5F68AC93-E5DC-C7CB-F5DD-2B9492C9333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1161676"/>
                  </p:ext>
                </p:extLst>
              </p:nvPr>
            </p:nvGraphicFramePr>
            <p:xfrm>
              <a:off x="5935436" y="701739"/>
              <a:ext cx="3134166" cy="316822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34166" cy="3168228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133580" dy="-16338322" dz="233292"/>
                    <am3d:scale>
                      <am3d:sx n="1000000" d="1000000"/>
                      <am3d:sy n="1000000" d="1000000"/>
                      <am3d:sz n="1000000" d="1000000"/>
                    </am3d:scale>
                    <am3d:rot ax="8694808" ay="4270684" az="8745504"/>
                    <am3d:postTrans dx="-4460" dy="-187241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Plassholder for innhold 17" descr="Light Gray Cube">
                <a:extLst>
                  <a:ext uri="{FF2B5EF4-FFF2-40B4-BE49-F238E27FC236}">
                    <a16:creationId xmlns:a16="http://schemas.microsoft.com/office/drawing/2014/main" id="{5F68AC93-E5DC-C7CB-F5DD-2B9492C933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5436" y="701739"/>
                <a:ext cx="3134166" cy="3168228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Bilde 8">
            <a:extLst>
              <a:ext uri="{FF2B5EF4-FFF2-40B4-BE49-F238E27FC236}">
                <a16:creationId xmlns:a16="http://schemas.microsoft.com/office/drawing/2014/main" id="{42E239AA-F9ED-F47C-074D-236392766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7" b="97035" l="10000" r="90000">
                        <a14:foregroundMark x1="11765" y1="86491" x2="13529" y2="85338"/>
                        <a14:foregroundMark x1="18235" y1="90280" x2="25882" y2="97035"/>
                        <a14:foregroundMark x1="55882" y1="5437" x2="64706" y2="10873"/>
                        <a14:foregroundMark x1="44706" y1="5107" x2="38235" y2="12191"/>
                        <a14:foregroundMark x1="63529" y1="4119" x2="63529" y2="4778"/>
                        <a14:foregroundMark x1="62353" y1="1647" x2="62353" y2="1647"/>
                        <a14:foregroundMark x1="33529" y1="4448" x2="33529" y2="4448"/>
                        <a14:foregroundMark x1="29412" y1="3460" x2="29412" y2="3460"/>
                        <a14:foregroundMark x1="51176" y1="6919" x2="51176" y2="6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2191" y="1290892"/>
            <a:ext cx="619160" cy="221076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BA52C94E-9F87-3C60-4612-FD7FF0262873}"/>
              </a:ext>
            </a:extLst>
          </p:cNvPr>
          <p:cNvSpPr/>
          <p:nvPr/>
        </p:nvSpPr>
        <p:spPr>
          <a:xfrm>
            <a:off x="8228106" y="1348343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5778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FBC7275-BD28-23B0-0918-4DD0AF818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9" y="734790"/>
            <a:ext cx="7089037" cy="3559629"/>
          </a:xfrm>
        </p:spPr>
        <p:txBody>
          <a:bodyPr>
            <a:normAutofit/>
          </a:bodyPr>
          <a:lstStyle/>
          <a:p>
            <a:r>
              <a:rPr lang="nb-NO"/>
              <a:t>Innhold fra denne presentasjonen kan brukes fritt, bare husk å kreditere Animalia.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Viktig: Bruk av foto fra slakteriet krediteres Frode Dahl/ </a:t>
            </a:r>
            <a:r>
              <a:rPr lang="nb-NO" err="1"/>
              <a:t>Meats</a:t>
            </a:r>
            <a:r>
              <a:rPr lang="nb-NO"/>
              <a:t>, slik vi har gjort i presentasjonen.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Kontakt oss om dere har spørsmål eller innspill, vi setter pris på å høre fra dere.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 err="1"/>
              <a:t>Mvh</a:t>
            </a:r>
            <a:r>
              <a:rPr lang="nb-NO"/>
              <a:t> oss i Animalia</a:t>
            </a:r>
          </a:p>
        </p:txBody>
      </p:sp>
    </p:spTree>
    <p:extLst>
      <p:ext uri="{BB962C8B-B14F-4D97-AF65-F5344CB8AC3E}">
        <p14:creationId xmlns:p14="http://schemas.microsoft.com/office/powerpoint/2010/main" val="287323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743A14-208F-741E-3912-5757BD16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Klassifiseringsordningen i Norge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64C71B-F515-0329-FB87-653D4B259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61925" indent="-161925"/>
            <a:r>
              <a:rPr lang="nb-NO" dirty="0"/>
              <a:t>Klassifiseringen i Norge bygger på EUs klassifiseringssystem, EUROP</a:t>
            </a:r>
          </a:p>
          <a:p>
            <a:pPr marL="161925" indent="-161925"/>
            <a:r>
              <a:rPr lang="nb-NO" dirty="0"/>
              <a:t>Organisert i en klassifiseringsordning, åpen for alle slakterier i Norge, obligatorisk for anlegg som slakter minst 2000 småfe i året</a:t>
            </a:r>
            <a:endParaRPr lang="nb-NO" dirty="0">
              <a:ea typeface="Calibri"/>
            </a:endParaRPr>
          </a:p>
          <a:p>
            <a:pPr marL="161925" indent="-161925"/>
            <a:r>
              <a:rPr lang="nb-NO" dirty="0"/>
              <a:t>Klassifiseringsutvalget har overordnet faglig ansvar for klassifiseringen i Norge</a:t>
            </a:r>
            <a:endParaRPr lang="nb-NO" u="sng" dirty="0"/>
          </a:p>
          <a:p>
            <a:pPr marL="323850" lvl="1" indent="-161925"/>
            <a:r>
              <a:rPr lang="nb-NO" dirty="0"/>
              <a:t>Nortura: leder + 2 representanter, KLF: 2 representanter</a:t>
            </a:r>
          </a:p>
          <a:p>
            <a:pPr marL="323850" lvl="1" indent="-161925"/>
            <a:r>
              <a:rPr lang="nb-NO" dirty="0"/>
              <a:t>Beslutter endringer i regelverk og metoder</a:t>
            </a:r>
          </a:p>
          <a:p>
            <a:pPr marL="161925" indent="-161925"/>
            <a:r>
              <a:rPr lang="nb-NO" dirty="0"/>
              <a:t>Animalia har ansvar for drift og videreutvikling av klassifiseringen i Norge</a:t>
            </a:r>
          </a:p>
          <a:p>
            <a:pPr marL="323850" lvl="1" indent="-161925"/>
            <a:r>
              <a:rPr lang="nb-NO" dirty="0"/>
              <a:t>Klassifiseringsutvalget er Animalias oppdragsgiver </a:t>
            </a:r>
          </a:p>
          <a:p>
            <a:pPr marL="161925" indent="-161925"/>
            <a:r>
              <a:rPr lang="nb-NO" dirty="0"/>
              <a:t>Slakteriene har ansvar for klassifiseringen ved eget anlegg</a:t>
            </a:r>
          </a:p>
          <a:p>
            <a:pPr marL="161925" indent="-161925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663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21AD7A-43C4-32D2-2FCF-126E29D8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Klassifisering med hjelp av lengdemåling </a:t>
            </a:r>
            <a:br>
              <a:rPr lang="nb-NO" dirty="0"/>
            </a:br>
            <a:r>
              <a:rPr lang="nb-NO" dirty="0"/>
              <a:t>obligatorisk fra 1. juli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27CDCA-9E0B-14AB-63D9-ACD4447BD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Vedtak fra Klassifiseringsutvalget: </a:t>
            </a:r>
          </a:p>
          <a:p>
            <a:pPr marL="161925" indent="-161925"/>
            <a:r>
              <a:rPr lang="nb-NO" i="1" dirty="0"/>
              <a:t>Obligatorisk </a:t>
            </a:r>
            <a:r>
              <a:rPr lang="nb-NO" i="1" dirty="0">
                <a:solidFill>
                  <a:srgbClr val="FF0000"/>
                </a:solidFill>
              </a:rPr>
              <a:t>lengdemåling for alle kategorier av småfe </a:t>
            </a:r>
            <a:r>
              <a:rPr lang="nb-NO" i="1" dirty="0"/>
              <a:t>blir innført fra og med </a:t>
            </a:r>
            <a:r>
              <a:rPr lang="nb-NO" i="1" dirty="0">
                <a:solidFill>
                  <a:srgbClr val="262C23"/>
                </a:solidFill>
              </a:rPr>
              <a:t/>
            </a:r>
            <a:br>
              <a:rPr lang="nb-NO" i="1" dirty="0">
                <a:solidFill>
                  <a:srgbClr val="262C23"/>
                </a:solidFill>
              </a:rPr>
            </a:br>
            <a:r>
              <a:rPr lang="nb-NO" i="1" dirty="0">
                <a:solidFill>
                  <a:srgbClr val="FF0000"/>
                </a:solidFill>
              </a:rPr>
              <a:t>mandag 1. juli 2024, </a:t>
            </a:r>
            <a:r>
              <a:rPr lang="nb-NO" i="1" dirty="0"/>
              <a:t>og endelig klasse vil fra da av være den beregnede klassen fra systemet. </a:t>
            </a:r>
          </a:p>
          <a:p>
            <a:pPr marL="161925" indent="-161925"/>
            <a:r>
              <a:rPr lang="nb-NO" i="1" dirty="0"/>
              <a:t>Kategori og fettgruppe skal fortsatt fastsettes av en godkjent klassifisør. Det gis unntak fra krav til lengdemåling for slakt som det ikke er mulig å </a:t>
            </a:r>
            <a:r>
              <a:rPr lang="nb-NO" i="1" dirty="0" err="1"/>
              <a:t>lengdemåle</a:t>
            </a:r>
            <a:r>
              <a:rPr lang="nb-NO" i="1" dirty="0"/>
              <a:t>. ​Fasit til det nye systemet fastsettes av Animalias konsulenter.</a:t>
            </a:r>
          </a:p>
        </p:txBody>
      </p:sp>
    </p:spTree>
    <p:extLst>
      <p:ext uri="{BB962C8B-B14F-4D97-AF65-F5344CB8AC3E}">
        <p14:creationId xmlns:p14="http://schemas.microsoft.com/office/powerpoint/2010/main" val="213950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B0C3D9F-96C3-C948-D807-1D36B982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7" y="205978"/>
            <a:ext cx="8705466" cy="745592"/>
          </a:xfrm>
        </p:spPr>
        <p:txBody>
          <a:bodyPr/>
          <a:lstStyle/>
          <a:p>
            <a:r>
              <a:rPr lang="nb-NO"/>
              <a:t>Vi klassifiserer fortsatt etter EUROP-skalaen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7180CF6-A19F-9A23-6BD1-D2974CFC1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14" y="1167595"/>
            <a:ext cx="3939112" cy="3427028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219FD1D-66BB-24DD-CD45-1630A9700B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8375" y="1167595"/>
            <a:ext cx="4251617" cy="3427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61925" indent="-161925"/>
            <a:r>
              <a:rPr lang="nb-NO" dirty="0"/>
              <a:t>Slakt klassifiseres etter kategori, fasong (=&gt; klasse) og fethet (=&gt; fettgruppe)</a:t>
            </a:r>
          </a:p>
          <a:p>
            <a:pPr marL="161925" indent="-161925"/>
            <a:r>
              <a:rPr lang="nb-NO" dirty="0"/>
              <a:t>Gir informasjon om slaktets innhold av kjøtt, fett og bein – men ikke nøyaktig fasit</a:t>
            </a:r>
          </a:p>
          <a:p>
            <a:pPr marL="161925" indent="-161925"/>
            <a:r>
              <a:rPr lang="nb-NO" dirty="0"/>
              <a:t>Gir ikke informasjon om spisekvalitet som mørhet og saftighet</a:t>
            </a:r>
          </a:p>
          <a:p>
            <a:pPr marL="161925" indent="-161925"/>
            <a:r>
              <a:rPr lang="nb-NO" dirty="0"/>
              <a:t>Lengdemåling er et nytt verktøy som brukes, fortsatt for å sette EUROP-klasse</a:t>
            </a:r>
          </a:p>
          <a:p>
            <a:pPr marL="161925" indent="-161925"/>
            <a:endParaRPr lang="nb-NO" dirty="0"/>
          </a:p>
          <a:p>
            <a:pPr marL="161925" indent="-1619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0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94CA-C8F0-9413-B073-94B84D2B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/>
              <a:t>Hva skjer ved lengdemåling?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6C816B78-76AE-D185-8322-AF14562A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524" y="1167595"/>
            <a:ext cx="3276601" cy="34270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/>
              <a:t>Utstyr bl.a. for måling og registrering av lengde</a:t>
            </a:r>
          </a:p>
          <a:p>
            <a:r>
              <a:rPr lang="nb-NO" dirty="0"/>
              <a:t>Kamera: Alle slakt tas bilde av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Etterprøvbar klassifisering </a:t>
            </a:r>
          </a:p>
          <a:p>
            <a:r>
              <a:rPr lang="nb-NO" dirty="0"/>
              <a:t>Ved pusse- og slaktefeil kan vekt og lengde korrigeres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Alvorlige feil (eks kassasjon) – egne prosedyrer</a:t>
            </a:r>
          </a:p>
          <a:p>
            <a:r>
              <a:rPr lang="nb-NO" dirty="0"/>
              <a:t>Bilder og data/statistikk til Animalia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nb-NO" dirty="0"/>
              <a:t>Til dokumentasjon, overvåkning og videreutvikling</a:t>
            </a:r>
          </a:p>
          <a:p>
            <a:endParaRPr lang="nb-NO" dirty="0"/>
          </a:p>
        </p:txBody>
      </p:sp>
      <p:pic>
        <p:nvPicPr>
          <p:cNvPr id="4" name="Plassholder for innhold 3" descr="Et bilde som inneholder innendørs, Hvitevarer, kjøkkenapparat, maskin&#10;&#10;Automatisk generert beskrivelse">
            <a:extLst>
              <a:ext uri="{FF2B5EF4-FFF2-40B4-BE49-F238E27FC236}">
                <a16:creationId xmlns:a16="http://schemas.microsoft.com/office/drawing/2014/main" id="{E5B5EB64-D8E5-7AA0-CDA0-0B0ACA037AE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/>
          <a:srcRect l="9203" t="21460" b="2938"/>
          <a:stretch/>
        </p:blipFill>
        <p:spPr>
          <a:xfrm rot="5400000">
            <a:off x="-410203" y="1771706"/>
            <a:ext cx="3605004" cy="2251200"/>
          </a:xfrm>
          <a:noFill/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B2526FD-606C-DCA9-5817-F7724B6FAE8C}"/>
              </a:ext>
            </a:extLst>
          </p:cNvPr>
          <p:cNvSpPr txBox="1"/>
          <p:nvPr/>
        </p:nvSpPr>
        <p:spPr>
          <a:xfrm>
            <a:off x="266699" y="4777332"/>
            <a:ext cx="316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/>
              <a:t>Foto: Frode Dahl/</a:t>
            </a:r>
            <a:r>
              <a:rPr lang="nb-NO" sz="1200" err="1"/>
              <a:t>Meats</a:t>
            </a:r>
            <a:r>
              <a:rPr lang="nb-NO" sz="1200"/>
              <a:t>. Gjengitt med tillatelse.</a:t>
            </a:r>
          </a:p>
        </p:txBody>
      </p:sp>
      <p:pic>
        <p:nvPicPr>
          <p:cNvPr id="5" name="Bilde 4" descr="Et bilde som inneholder klær, person, Verksted, Metallbearbeiding&#10;&#10;Automatisk generert beskrivelse">
            <a:extLst>
              <a:ext uri="{FF2B5EF4-FFF2-40B4-BE49-F238E27FC236}">
                <a16:creationId xmlns:a16="http://schemas.microsoft.com/office/drawing/2014/main" id="{88D40BB9-A1C5-DF1A-50B0-80B330503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6" t="21322" r="11659"/>
          <a:stretch/>
        </p:blipFill>
        <p:spPr>
          <a:xfrm>
            <a:off x="2565893" y="1167594"/>
            <a:ext cx="2882406" cy="3532214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158A680-7332-FCDC-C71D-3082C7F43889}"/>
              </a:ext>
            </a:extLst>
          </p:cNvPr>
          <p:cNvSpPr/>
          <p:nvPr/>
        </p:nvSpPr>
        <p:spPr>
          <a:xfrm>
            <a:off x="545135" y="1017281"/>
            <a:ext cx="726453" cy="640070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8E417EFF-B9E5-6F44-C597-C18F56BCE5EA}"/>
              </a:ext>
            </a:extLst>
          </p:cNvPr>
          <p:cNvCxnSpPr/>
          <p:nvPr/>
        </p:nvCxnSpPr>
        <p:spPr>
          <a:xfrm>
            <a:off x="5972175" y="2028825"/>
            <a:ext cx="69294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0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94CA-C8F0-9413-B073-94B84D2B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/>
              <a:t>Hvordan bestemmes klasse ved hjelp av lengdemåling? 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6C816B78-76AE-D185-8322-AF14562A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0" y="1167595"/>
            <a:ext cx="7038782" cy="3427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61925" indent="-161925"/>
            <a:r>
              <a:rPr lang="nb-NO" dirty="0"/>
              <a:t>Fra 1. juli beregnes klasse i slakteri-terminalen, på grunnlag av slaktenes vekt, lengde, kategori, fettgruppe og </a:t>
            </a:r>
            <a:r>
              <a:rPr lang="nb-NO" i="1" dirty="0">
                <a:solidFill>
                  <a:schemeClr val="tx1"/>
                </a:solidFill>
              </a:rPr>
              <a:t>K-faktor</a:t>
            </a:r>
            <a:r>
              <a:rPr lang="nb-NO" dirty="0">
                <a:solidFill>
                  <a:schemeClr val="tx1"/>
                </a:solidFill>
              </a:rPr>
              <a:t>.</a:t>
            </a:r>
          </a:p>
          <a:p>
            <a:pPr marL="161925" indent="-161925"/>
            <a:r>
              <a:rPr lang="nb-NO" dirty="0">
                <a:solidFill>
                  <a:schemeClr val="tx1"/>
                </a:solidFill>
              </a:rPr>
              <a:t>Elementene som brukes i beregningen må være systematisk registrert for alle individer i Norge, eller det må være praktisk gjennomførbart å samle informasjonen på slakteriet. I tillegg må det gi nok ekstra informasjon om klasse.</a:t>
            </a:r>
          </a:p>
          <a:p>
            <a:pPr marL="161925" indent="-161925"/>
            <a:r>
              <a:rPr lang="nb-NO" dirty="0">
                <a:solidFill>
                  <a:schemeClr val="tx1"/>
                </a:solidFill>
              </a:rPr>
              <a:t>Rase, villsau og ulike krysningsgrader villsau/andre raser registreres ikke korrekt og systematisk for alle individer, og kan derfor heller ikke være med i beregningen. </a:t>
            </a:r>
          </a:p>
        </p:txBody>
      </p:sp>
      <p:pic>
        <p:nvPicPr>
          <p:cNvPr id="12" name="Plassholder for innhold 11" descr="Et bilde som inneholder Slakteri, mat, fisk&#10;&#10;Automatisk generert beskrivelse">
            <a:extLst>
              <a:ext uri="{FF2B5EF4-FFF2-40B4-BE49-F238E27FC236}">
                <a16:creationId xmlns:a16="http://schemas.microsoft.com/office/drawing/2014/main" id="{75BA8CB9-7EA3-5FE1-7367-5CC58EC6320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00667" y="1166813"/>
            <a:ext cx="1060791" cy="3427412"/>
          </a:xfr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B2526FD-606C-DCA9-5817-F7724B6FAE8C}"/>
              </a:ext>
            </a:extLst>
          </p:cNvPr>
          <p:cNvSpPr txBox="1"/>
          <p:nvPr/>
        </p:nvSpPr>
        <p:spPr>
          <a:xfrm>
            <a:off x="266699" y="4777332"/>
            <a:ext cx="2083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Foto: Animalia/slaktdatabasen</a:t>
            </a:r>
          </a:p>
        </p:txBody>
      </p:sp>
    </p:spTree>
    <p:extLst>
      <p:ext uri="{BB962C8B-B14F-4D97-AF65-F5344CB8AC3E}">
        <p14:creationId xmlns:p14="http://schemas.microsoft.com/office/powerpoint/2010/main" val="151424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1" name="Plassholder for innhold 17" descr="Light Gray Cube">
                <a:extLst>
                  <a:ext uri="{FF2B5EF4-FFF2-40B4-BE49-F238E27FC236}">
                    <a16:creationId xmlns:a16="http://schemas.microsoft.com/office/drawing/2014/main" id="{0DE7F757-178A-59A3-FE4D-FE7F86A77AE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05248116"/>
                  </p:ext>
                </p:extLst>
              </p:nvPr>
            </p:nvGraphicFramePr>
            <p:xfrm>
              <a:off x="4705399" y="1878212"/>
              <a:ext cx="3134166" cy="316822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34166" cy="3168228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133580" dy="-16338322" dz="233292"/>
                    <am3d:scale>
                      <am3d:sx n="1000000" d="1000000"/>
                      <am3d:sy n="1000000" d="1000000"/>
                      <am3d:sz n="1000000" d="1000000"/>
                    </am3d:scale>
                    <am3d:rot ax="8694808" ay="4270684" az="8745504"/>
                    <am3d:postTrans dx="-4460" dy="-187241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1" name="Plassholder for innhold 17" descr="Light Gray Cube">
                <a:extLst>
                  <a:ext uri="{FF2B5EF4-FFF2-40B4-BE49-F238E27FC236}">
                    <a16:creationId xmlns:a16="http://schemas.microsoft.com/office/drawing/2014/main" id="{0DE7F757-178A-59A3-FE4D-FE7F86A77A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5399" y="1878212"/>
                <a:ext cx="3134166" cy="3168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6" name="Plassholder for innhold 17" descr="Light Gray Cube">
                <a:extLst>
                  <a:ext uri="{FF2B5EF4-FFF2-40B4-BE49-F238E27FC236}">
                    <a16:creationId xmlns:a16="http://schemas.microsoft.com/office/drawing/2014/main" id="{B343598C-B5D8-507F-AF40-933EFDB1F35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15888315"/>
                  </p:ext>
                </p:extLst>
              </p:nvPr>
            </p:nvGraphicFramePr>
            <p:xfrm>
              <a:off x="663337" y="1685236"/>
              <a:ext cx="3277451" cy="330842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277451" cy="3308424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-1772831" dy="-16707059" dz="2160706"/>
                    <am3d:scale>
                      <am3d:sx n="1000000" d="1000000"/>
                      <am3d:sy n="1000000" d="1000000"/>
                      <am3d:sz n="1000000" d="1000000"/>
                    </am3d:scale>
                    <am3d:rot ax="9330350" ay="2700374" az="9690103"/>
                    <am3d:postTrans dx="-2708597" dy="-1456519" dz="0"/>
                  </am3d:trans>
                  <am3d:raster rName="Office3DRenderer" rVer="16.0.8326">
                    <am3d:blip r:embed="rId6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Plassholder for innhold 17" descr="Light Gray Cube">
                <a:extLst>
                  <a:ext uri="{FF2B5EF4-FFF2-40B4-BE49-F238E27FC236}">
                    <a16:creationId xmlns:a16="http://schemas.microsoft.com/office/drawing/2014/main" id="{B343598C-B5D8-507F-AF40-933EFDB1F3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3337" y="1685236"/>
                <a:ext cx="3277451" cy="3308424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Bilde 15">
            <a:extLst>
              <a:ext uri="{FF2B5EF4-FFF2-40B4-BE49-F238E27FC236}">
                <a16:creationId xmlns:a16="http://schemas.microsoft.com/office/drawing/2014/main" id="{ACEEE099-7151-76BB-360C-0125023364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47" b="97035" l="10000" r="90000">
                        <a14:foregroundMark x1="11765" y1="86491" x2="13529" y2="85338"/>
                        <a14:foregroundMark x1="18235" y1="90280" x2="25882" y2="97035"/>
                        <a14:foregroundMark x1="55882" y1="5437" x2="64706" y2="10873"/>
                        <a14:foregroundMark x1="44706" y1="5107" x2="38235" y2="12191"/>
                        <a14:foregroundMark x1="63529" y1="4119" x2="63529" y2="4778"/>
                        <a14:foregroundMark x1="62353" y1="1647" x2="62353" y2="1647"/>
                        <a14:foregroundMark x1="33529" y1="4448" x2="33529" y2="4448"/>
                        <a14:foregroundMark x1="29412" y1="3460" x2="29412" y2="3460"/>
                        <a14:foregroundMark x1="51176" y1="6919" x2="51176" y2="6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9443" y="2467366"/>
            <a:ext cx="619160" cy="2210765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12A057B1-AC55-EB61-B07F-CF48D835D2D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47" b="97035" l="10000" r="90000">
                        <a14:foregroundMark x1="11765" y1="86491" x2="13529" y2="85338"/>
                        <a14:foregroundMark x1="18235" y1="90280" x2="25882" y2="97035"/>
                        <a14:foregroundMark x1="55882" y1="5437" x2="64706" y2="10873"/>
                        <a14:foregroundMark x1="44706" y1="5107" x2="38235" y2="12191"/>
                        <a14:foregroundMark x1="63529" y1="4119" x2="63529" y2="4778"/>
                        <a14:foregroundMark x1="62353" y1="1647" x2="62353" y2="1647"/>
                        <a14:foregroundMark x1="33529" y1="4448" x2="33529" y2="4448"/>
                        <a14:foregroundMark x1="29412" y1="3460" x2="29412" y2="3460"/>
                        <a14:foregroundMark x1="51176" y1="6919" x2="51176" y2="6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42442">
            <a:off x="2450664" y="3323919"/>
            <a:ext cx="619160" cy="1876341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34C86758-0733-1392-7680-1C5997181D3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47" b="97035" l="10000" r="90000">
                        <a14:foregroundMark x1="11765" y1="86491" x2="13529" y2="85338"/>
                        <a14:foregroundMark x1="18235" y1="90280" x2="25882" y2="97035"/>
                        <a14:foregroundMark x1="55882" y1="5437" x2="64706" y2="10873"/>
                        <a14:foregroundMark x1="44706" y1="5107" x2="38235" y2="12191"/>
                        <a14:foregroundMark x1="63529" y1="4119" x2="63529" y2="4778"/>
                        <a14:foregroundMark x1="62353" y1="1647" x2="62353" y2="1647"/>
                        <a14:foregroundMark x1="33529" y1="4448" x2="33529" y2="4448"/>
                        <a14:foregroundMark x1="29412" y1="3460" x2="29412" y2="3460"/>
                        <a14:foregroundMark x1="51176" y1="6919" x2="51176" y2="6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53137">
            <a:off x="1455644" y="3266651"/>
            <a:ext cx="619160" cy="1834061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09C6B8A3-2434-D0F0-216A-D1E91F0EF664}"/>
              </a:ext>
            </a:extLst>
          </p:cNvPr>
          <p:cNvSpPr/>
          <p:nvPr/>
        </p:nvSpPr>
        <p:spPr>
          <a:xfrm>
            <a:off x="2680586" y="4629457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U</a:t>
            </a:r>
          </a:p>
        </p:txBody>
      </p:sp>
      <p:pic>
        <p:nvPicPr>
          <p:cNvPr id="36" name="Bilde 35">
            <a:extLst>
              <a:ext uri="{FF2B5EF4-FFF2-40B4-BE49-F238E27FC236}">
                <a16:creationId xmlns:a16="http://schemas.microsoft.com/office/drawing/2014/main" id="{6FD10D49-B4A6-342F-F020-2B256961F8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47" b="97035" l="10000" r="90000">
                        <a14:foregroundMark x1="11765" y1="86491" x2="13529" y2="85338"/>
                        <a14:foregroundMark x1="18235" y1="90280" x2="25882" y2="97035"/>
                        <a14:foregroundMark x1="55882" y1="5437" x2="64706" y2="10873"/>
                        <a14:foregroundMark x1="44706" y1="5107" x2="38235" y2="12191"/>
                        <a14:foregroundMark x1="63529" y1="4119" x2="63529" y2="4778"/>
                        <a14:foregroundMark x1="62353" y1="1647" x2="62353" y2="1647"/>
                        <a14:foregroundMark x1="33529" y1="4448" x2="33529" y2="4448"/>
                        <a14:foregroundMark x1="29412" y1="3460" x2="29412" y2="3460"/>
                        <a14:foregroundMark x1="51176" y1="6919" x2="51176" y2="6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2154" y="2467365"/>
            <a:ext cx="619160" cy="2210765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280E6557-EB62-5BCC-D320-71030DDE2BA8}"/>
              </a:ext>
            </a:extLst>
          </p:cNvPr>
          <p:cNvSpPr/>
          <p:nvPr/>
        </p:nvSpPr>
        <p:spPr>
          <a:xfrm>
            <a:off x="6998069" y="2532631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38" name="Tittel 37">
            <a:extLst>
              <a:ext uri="{FF2B5EF4-FFF2-40B4-BE49-F238E27FC236}">
                <a16:creationId xmlns:a16="http://schemas.microsoft.com/office/drawing/2014/main" id="{E1CB1FB9-B1B4-5218-DD84-923DB26A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6" y="205978"/>
            <a:ext cx="8705466" cy="632807"/>
          </a:xfrm>
        </p:spPr>
        <p:txBody>
          <a:bodyPr>
            <a:noAutofit/>
          </a:bodyPr>
          <a:lstStyle/>
          <a:p>
            <a:pPr algn="l"/>
            <a:r>
              <a:rPr lang="nb-NO" sz="2800" dirty="0"/>
              <a:t>K-faktor – hva er det?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B4709E9-D3CC-B0BA-C339-88127AEAB4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7515" y="24711"/>
            <a:ext cx="1948933" cy="1695572"/>
          </a:xfrm>
          <a:prstGeom prst="rect">
            <a:avLst/>
          </a:prstGeom>
          <a:noFill/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80101BBE-4802-079D-3C73-529BA56B1EFD}"/>
              </a:ext>
            </a:extLst>
          </p:cNvPr>
          <p:cNvSpPr/>
          <p:nvPr/>
        </p:nvSpPr>
        <p:spPr>
          <a:xfrm>
            <a:off x="8432500" y="19084"/>
            <a:ext cx="647422" cy="1762995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8552357D-959A-7CF2-357E-49FBCFD5653D}"/>
              </a:ext>
            </a:extLst>
          </p:cNvPr>
          <p:cNvSpPr/>
          <p:nvPr/>
        </p:nvSpPr>
        <p:spPr>
          <a:xfrm>
            <a:off x="4131486" y="3171652"/>
            <a:ext cx="770513" cy="35374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10">
            <a:extLst>
              <a:ext uri="{FF2B5EF4-FFF2-40B4-BE49-F238E27FC236}">
                <a16:creationId xmlns:a16="http://schemas.microsoft.com/office/drawing/2014/main" id="{30432B1B-4F3A-9C8D-4373-1DCA7D6C7849}"/>
              </a:ext>
            </a:extLst>
          </p:cNvPr>
          <p:cNvSpPr txBox="1">
            <a:spLocks/>
          </p:cNvSpPr>
          <p:nvPr/>
        </p:nvSpPr>
        <p:spPr>
          <a:xfrm>
            <a:off x="219266" y="900581"/>
            <a:ext cx="5720885" cy="1145299"/>
          </a:xfrm>
          <a:prstGeom prst="rect">
            <a:avLst/>
          </a:prstGeom>
        </p:spPr>
        <p:txBody>
          <a:bodyPr/>
          <a:lstStyle>
            <a:lvl1pPr marL="162000" indent="-162000" algn="l" defTabSz="342900" rtl="0" eaLnBrk="1" latinLnBrk="0" hangingPunct="1">
              <a:spcBef>
                <a:spcPts val="450"/>
              </a:spcBef>
              <a:spcAft>
                <a:spcPts val="450"/>
              </a:spcAft>
              <a:buFont typeface="Arial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324000" indent="-162000" algn="l" defTabSz="342900" rtl="0" eaLnBrk="1" latinLnBrk="0" hangingPunct="1">
              <a:spcBef>
                <a:spcPts val="504"/>
              </a:spcBef>
              <a:buFont typeface="Arial"/>
              <a:buChar char="•"/>
              <a:defRPr sz="15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324000" indent="-171450" algn="l" defTabSz="342900" rtl="0" eaLnBrk="1" latinLnBrk="0" hangingPunct="1">
              <a:spcBef>
                <a:spcPts val="90"/>
              </a:spcBef>
              <a:buFont typeface="Lucida Grande"/>
              <a:buChar char="-"/>
              <a:defRPr sz="12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324000" indent="-171450" algn="l" defTabSz="342900" rtl="0" eaLnBrk="1" latinLnBrk="0" hangingPunct="1">
              <a:spcBef>
                <a:spcPts val="90"/>
              </a:spcBef>
              <a:buFont typeface="Arial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324000" indent="-171450" algn="l" defTabSz="342900" rtl="0" eaLnBrk="1" latinLnBrk="0" hangingPunct="1">
              <a:spcBef>
                <a:spcPts val="90"/>
              </a:spcBef>
              <a:buFont typeface="Arial"/>
              <a:buChar char="»"/>
              <a:defRPr sz="9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Tenk deg en kube som har sider lik slaktets lengde</a:t>
            </a:r>
          </a:p>
          <a:p>
            <a:r>
              <a:rPr lang="nb-NO" dirty="0"/>
              <a:t>K-faktor er forholdet </a:t>
            </a:r>
            <a:r>
              <a:rPr lang="nb-NO" i="1" dirty="0"/>
              <a:t>vekt pr. kubevolum</a:t>
            </a:r>
          </a:p>
          <a:p>
            <a:pPr marL="162000" lvl="1" indent="0">
              <a:spcBef>
                <a:spcPts val="0"/>
              </a:spcBef>
              <a:spcAft>
                <a:spcPts val="500"/>
              </a:spcAft>
              <a:buFont typeface="Arial"/>
              <a:buNone/>
            </a:pPr>
            <a:r>
              <a:rPr lang="nb-NO" dirty="0"/>
              <a:t>=&gt; Altså et tetthetsmål</a:t>
            </a:r>
          </a:p>
        </p:txBody>
      </p:sp>
    </p:spTree>
    <p:extLst>
      <p:ext uri="{BB962C8B-B14F-4D97-AF65-F5344CB8AC3E}">
        <p14:creationId xmlns:p14="http://schemas.microsoft.com/office/powerpoint/2010/main" val="252494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1" name="Plassholder for innhold 17" descr="Light Gray Cube">
                <a:extLst>
                  <a:ext uri="{FF2B5EF4-FFF2-40B4-BE49-F238E27FC236}">
                    <a16:creationId xmlns:a16="http://schemas.microsoft.com/office/drawing/2014/main" id="{0DE7F757-178A-59A3-FE4D-FE7F86A77AE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93575011"/>
                  </p:ext>
                </p:extLst>
              </p:nvPr>
            </p:nvGraphicFramePr>
            <p:xfrm>
              <a:off x="4282447" y="1048944"/>
              <a:ext cx="3134166" cy="316822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34166" cy="3168228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133580" dy="-16338322" dz="233292"/>
                    <am3d:scale>
                      <am3d:sx n="1000000" d="1000000"/>
                      <am3d:sy n="1000000" d="1000000"/>
                      <am3d:sz n="1000000" d="1000000"/>
                    </am3d:scale>
                    <am3d:rot ax="8694808" ay="4270684" az="8745504"/>
                    <am3d:postTrans dx="-4460" dy="-187241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1" name="Plassholder for innhold 17" descr="Light Gray Cube">
                <a:extLst>
                  <a:ext uri="{FF2B5EF4-FFF2-40B4-BE49-F238E27FC236}">
                    <a16:creationId xmlns:a16="http://schemas.microsoft.com/office/drawing/2014/main" id="{0DE7F757-178A-59A3-FE4D-FE7F86A77A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2447" y="1048944"/>
                <a:ext cx="3134166" cy="3168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6" name="Plassholder for innhold 17" descr="Light Gray Cube">
                <a:extLst>
                  <a:ext uri="{FF2B5EF4-FFF2-40B4-BE49-F238E27FC236}">
                    <a16:creationId xmlns:a16="http://schemas.microsoft.com/office/drawing/2014/main" id="{B343598C-B5D8-507F-AF40-933EFDB1F35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9001029"/>
                  </p:ext>
                </p:extLst>
              </p:nvPr>
            </p:nvGraphicFramePr>
            <p:xfrm>
              <a:off x="559009" y="914407"/>
              <a:ext cx="3277451" cy="330842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277451" cy="3308424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-1772831" dy="-16707059" dz="2160706"/>
                    <am3d:scale>
                      <am3d:sx n="1000000" d="1000000"/>
                      <am3d:sy n="1000000" d="1000000"/>
                      <am3d:sz n="1000000" d="1000000"/>
                    </am3d:scale>
                    <am3d:rot ax="9330350" ay="2700374" az="9690103"/>
                    <am3d:postTrans dx="-2708597" dy="-1456519" dz="0"/>
                  </am3d:trans>
                  <am3d:raster rName="Office3DRenderer" rVer="16.0.8326">
                    <am3d:blip r:embed="rId6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Plassholder for innhold 17" descr="Light Gray Cube">
                <a:extLst>
                  <a:ext uri="{FF2B5EF4-FFF2-40B4-BE49-F238E27FC236}">
                    <a16:creationId xmlns:a16="http://schemas.microsoft.com/office/drawing/2014/main" id="{B343598C-B5D8-507F-AF40-933EFDB1F3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009" y="914407"/>
                <a:ext cx="3277451" cy="3308424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Ellipse 36">
            <a:extLst>
              <a:ext uri="{FF2B5EF4-FFF2-40B4-BE49-F238E27FC236}">
                <a16:creationId xmlns:a16="http://schemas.microsoft.com/office/drawing/2014/main" id="{280E6557-EB62-5BCC-D320-71030DDE2BA8}"/>
              </a:ext>
            </a:extLst>
          </p:cNvPr>
          <p:cNvSpPr/>
          <p:nvPr/>
        </p:nvSpPr>
        <p:spPr>
          <a:xfrm>
            <a:off x="6526281" y="1743603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5380587-0E90-EFB1-3752-ACB224460B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" b="95246" l="8904" r="89041">
                        <a14:foregroundMark x1="56053" y1="1967" x2="60959" y2="984"/>
                        <a14:foregroundMark x1="55035" y1="2171" x2="56053" y2="1967"/>
                        <a14:foregroundMark x1="31507" y1="6885" x2="34407" y2="6304"/>
                        <a14:foregroundMark x1="27397" y1="91475" x2="32192" y2="95246"/>
                        <a14:foregroundMark x1="58219" y1="90492" x2="54110" y2="94590"/>
                        <a14:backgroundMark x1="49315" y1="3279" x2="37671" y2="4426"/>
                        <a14:backgroundMark x1="40411" y1="5410" x2="40411" y2="5410"/>
                        <a14:backgroundMark x1="36301" y1="5738" x2="40411" y2="6066"/>
                        <a14:backgroundMark x1="56849" y1="3279" x2="60959" y2="5738"/>
                        <a14:backgroundMark x1="53425" y1="2295" x2="55479" y2="3770"/>
                        <a14:backgroundMark x1="53425" y1="2623" x2="53425" y2="2623"/>
                        <a14:backgroundMark x1="53425" y1="2623" x2="53425" y2="2623"/>
                        <a14:backgroundMark x1="55479" y1="2295" x2="55479" y2="2295"/>
                        <a14:backgroundMark x1="55479" y1="1967" x2="55479" y2="19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6163" y="1696620"/>
            <a:ext cx="529134" cy="221076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936F13-B2BF-ECB1-B139-1F6FDC8B1B1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" b="95246" l="8904" r="89041">
                        <a14:foregroundMark x1="56053" y1="1967" x2="60959" y2="984"/>
                        <a14:foregroundMark x1="55035" y1="2171" x2="56053" y2="1967"/>
                        <a14:foregroundMark x1="31507" y1="6885" x2="34407" y2="6304"/>
                        <a14:foregroundMark x1="27397" y1="91475" x2="32192" y2="95246"/>
                        <a14:foregroundMark x1="58219" y1="90492" x2="54110" y2="94590"/>
                        <a14:backgroundMark x1="49315" y1="3279" x2="37671" y2="4426"/>
                        <a14:backgroundMark x1="40411" y1="5410" x2="40411" y2="5410"/>
                        <a14:backgroundMark x1="36301" y1="5738" x2="40411" y2="6066"/>
                        <a14:backgroundMark x1="56849" y1="3279" x2="60959" y2="5738"/>
                        <a14:backgroundMark x1="53425" y1="2295" x2="55479" y2="3770"/>
                        <a14:backgroundMark x1="53425" y1="2623" x2="53425" y2="2623"/>
                        <a14:backgroundMark x1="53425" y1="2623" x2="53425" y2="2623"/>
                        <a14:backgroundMark x1="55479" y1="2295" x2="55479" y2="2295"/>
                        <a14:backgroundMark x1="55479" y1="1967" x2="55479" y2="19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624150">
            <a:off x="2378406" y="2560504"/>
            <a:ext cx="529134" cy="18634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2255382-A207-5F64-F9B0-A81F7A3E56B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" b="95246" l="8904" r="89041">
                        <a14:foregroundMark x1="56053" y1="1967" x2="60959" y2="984"/>
                        <a14:foregroundMark x1="55035" y1="2171" x2="56053" y2="1967"/>
                        <a14:foregroundMark x1="31507" y1="6885" x2="34407" y2="6304"/>
                        <a14:foregroundMark x1="27397" y1="91475" x2="32192" y2="95246"/>
                        <a14:foregroundMark x1="58219" y1="90492" x2="54110" y2="94590"/>
                        <a14:backgroundMark x1="49315" y1="3279" x2="37671" y2="4426"/>
                        <a14:backgroundMark x1="40411" y1="5410" x2="40411" y2="5410"/>
                        <a14:backgroundMark x1="36301" y1="5738" x2="40411" y2="6066"/>
                        <a14:backgroundMark x1="56849" y1="3279" x2="60959" y2="5738"/>
                        <a14:backgroundMark x1="53425" y1="2295" x2="55479" y2="3770"/>
                        <a14:backgroundMark x1="53425" y1="2623" x2="53425" y2="2623"/>
                        <a14:backgroundMark x1="53425" y1="2623" x2="53425" y2="2623"/>
                        <a14:backgroundMark x1="55479" y1="2295" x2="55479" y2="2295"/>
                        <a14:backgroundMark x1="55479" y1="1967" x2="55479" y2="19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18892">
            <a:off x="1356677" y="2606002"/>
            <a:ext cx="529134" cy="172178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72C2C54-B806-7D94-FE47-2B48640BC332}"/>
              </a:ext>
            </a:extLst>
          </p:cNvPr>
          <p:cNvSpPr/>
          <p:nvPr/>
        </p:nvSpPr>
        <p:spPr>
          <a:xfrm>
            <a:off x="2467027" y="3911193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C2C9CC5-0B7C-90F5-4BCC-A2F8A5823A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" b="95246" l="8904" r="89041">
                        <a14:foregroundMark x1="56053" y1="1967" x2="60959" y2="984"/>
                        <a14:foregroundMark x1="55035" y1="2171" x2="56053" y2="1967"/>
                        <a14:foregroundMark x1="31507" y1="6885" x2="34407" y2="6304"/>
                        <a14:foregroundMark x1="27397" y1="91475" x2="32192" y2="95246"/>
                        <a14:foregroundMark x1="58219" y1="90492" x2="54110" y2="94590"/>
                        <a14:backgroundMark x1="49315" y1="3279" x2="37671" y2="4426"/>
                        <a14:backgroundMark x1="40411" y1="5410" x2="40411" y2="5410"/>
                        <a14:backgroundMark x1="36301" y1="5738" x2="40411" y2="6066"/>
                        <a14:backgroundMark x1="56849" y1="3279" x2="60959" y2="5738"/>
                        <a14:backgroundMark x1="53425" y1="2295" x2="55479" y2="3770"/>
                        <a14:backgroundMark x1="53425" y1="2623" x2="53425" y2="2623"/>
                        <a14:backgroundMark x1="53425" y1="2623" x2="53425" y2="2623"/>
                        <a14:backgroundMark x1="55479" y1="2295" x2="55479" y2="2295"/>
                        <a14:backgroundMark x1="55479" y1="1967" x2="55479" y2="19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0040" y="1649818"/>
            <a:ext cx="529134" cy="2210765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29DBCE5E-D533-09E6-D48D-5562DE37E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6346" y="21266"/>
            <a:ext cx="1948933" cy="1695572"/>
          </a:xfrm>
          <a:prstGeom prst="rect">
            <a:avLst/>
          </a:prstGeom>
          <a:noFill/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B2AC493-83AF-3ADE-CA0F-C6AD480FC916}"/>
              </a:ext>
            </a:extLst>
          </p:cNvPr>
          <p:cNvSpPr/>
          <p:nvPr/>
        </p:nvSpPr>
        <p:spPr>
          <a:xfrm>
            <a:off x="7168626" y="108135"/>
            <a:ext cx="449205" cy="1608703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E73DD5DF-3AD4-D1F6-EDE3-7588D86DFB31}"/>
              </a:ext>
            </a:extLst>
          </p:cNvPr>
          <p:cNvSpPr/>
          <p:nvPr/>
        </p:nvSpPr>
        <p:spPr>
          <a:xfrm>
            <a:off x="3836460" y="2633058"/>
            <a:ext cx="770513" cy="35374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F681821-407B-7F11-7C90-851CCDEAB441}"/>
              </a:ext>
            </a:extLst>
          </p:cNvPr>
          <p:cNvSpPr txBox="1"/>
          <p:nvPr/>
        </p:nvSpPr>
        <p:spPr>
          <a:xfrm>
            <a:off x="1564481" y="585788"/>
            <a:ext cx="357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P-slakt med lik lengde som U-slaktet</a:t>
            </a:r>
          </a:p>
        </p:txBody>
      </p:sp>
    </p:spTree>
    <p:extLst>
      <p:ext uri="{BB962C8B-B14F-4D97-AF65-F5344CB8AC3E}">
        <p14:creationId xmlns:p14="http://schemas.microsoft.com/office/powerpoint/2010/main" val="4171840035"/>
      </p:ext>
    </p:extLst>
  </p:cSld>
  <p:clrMapOvr>
    <a:masterClrMapping/>
  </p:clrMapOvr>
</p:sld>
</file>

<file path=ppt/theme/theme1.xml><?xml version="1.0" encoding="utf-8"?>
<a:theme xmlns:a="http://schemas.openxmlformats.org/drawingml/2006/main" name="Animalia PP-05-DSR_mar2015">
  <a:themeElements>
    <a:clrScheme name="Animalia 2">
      <a:dk1>
        <a:srgbClr val="000000"/>
      </a:dk1>
      <a:lt1>
        <a:srgbClr val="FFFFFF"/>
      </a:lt1>
      <a:dk2>
        <a:srgbClr val="00456C"/>
      </a:dk2>
      <a:lt2>
        <a:srgbClr val="00456C"/>
      </a:lt2>
      <a:accent1>
        <a:srgbClr val="AAB500"/>
      </a:accent1>
      <a:accent2>
        <a:srgbClr val="F39200"/>
      </a:accent2>
      <a:accent3>
        <a:srgbClr val="0095DB"/>
      </a:accent3>
      <a:accent4>
        <a:srgbClr val="D3300E"/>
      </a:accent4>
      <a:accent5>
        <a:srgbClr val="4C5747"/>
      </a:accent5>
      <a:accent6>
        <a:srgbClr val="000000"/>
      </a:accent6>
      <a:hlink>
        <a:srgbClr val="0095DB"/>
      </a:hlink>
      <a:folHlink>
        <a:srgbClr val="F392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03-19-presentasjon" id="{2182C749-AA22-4121-B0F7-BD189D53B107}" vid="{16D86D8D-3E28-4117-B3E4-89B41AB8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d5c8c15-aaba-4ca5-b35a-db09164e3da9">
      <UserInfo>
        <DisplayName>Ola Nafstad</DisplayName>
        <AccountId>21</AccountId>
        <AccountType/>
      </UserInfo>
      <UserInfo>
        <DisplayName>Ronny Fredrik Sandvik</DisplayName>
        <AccountId>6</AccountId>
        <AccountType/>
      </UserInfo>
      <UserInfo>
        <DisplayName>Tora Saltnes</DisplayName>
        <AccountId>31</AccountId>
        <AccountType/>
      </UserInfo>
      <UserInfo>
        <DisplayName>Helga Odden</DisplayName>
        <AccountId>23</AccountId>
        <AccountType/>
      </UserInfo>
      <UserInfo>
        <DisplayName>Tor-Arne Ruud</DisplayName>
        <AccountId>15</AccountId>
        <AccountType/>
      </UserInfo>
      <UserInfo>
        <DisplayName>Torunn Thauland Håseth</DisplayName>
        <AccountId>16</AccountId>
        <AccountType/>
      </UserInfo>
      <UserInfo>
        <DisplayName>Edel-Anita Westhagen-Fladset</DisplayName>
        <AccountId>7</AccountId>
        <AccountType/>
      </UserInfo>
    </SharedWithUsers>
    <j25543a5815d485da9a5e0773ad762e9 xmlns="3d5c8c15-aaba-4ca5-b35a-db09164e3da9">
      <Terms xmlns="http://schemas.microsoft.com/office/infopath/2007/PartnerControls"/>
    </j25543a5815d485da9a5e0773ad762e9>
    <TaxCatchAll xmlns="3d5c8c15-aaba-4ca5-b35a-db09164e3da9" xsi:nil="true"/>
    <lcf76f155ced4ddcb4097134ff3c332f xmlns="0fad6eae-e933-428d-a945-ace6c31faae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DCFFB2607DA74695629589531A0896" ma:contentTypeVersion="16" ma:contentTypeDescription="Opprett et nytt dokument." ma:contentTypeScope="" ma:versionID="2ca2afc55065a229493329338197325f">
  <xsd:schema xmlns:xsd="http://www.w3.org/2001/XMLSchema" xmlns:xs="http://www.w3.org/2001/XMLSchema" xmlns:p="http://schemas.microsoft.com/office/2006/metadata/properties" xmlns:ns2="3d5c8c15-aaba-4ca5-b35a-db09164e3da9" xmlns:ns3="0fad6eae-e933-428d-a945-ace6c31faae7" targetNamespace="http://schemas.microsoft.com/office/2006/metadata/properties" ma:root="true" ma:fieldsID="78a42b5953f4ff3107a445417f52587c" ns2:_="" ns3:_="">
    <xsd:import namespace="3d5c8c15-aaba-4ca5-b35a-db09164e3da9"/>
    <xsd:import namespace="0fad6eae-e933-428d-a945-ace6c31faae7"/>
    <xsd:element name="properties">
      <xsd:complexType>
        <xsd:sequence>
          <xsd:element name="documentManagement">
            <xsd:complexType>
              <xsd:all>
                <xsd:element ref="ns2:j25543a5815d485da9a5e0773ad762e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c8c15-aaba-4ca5-b35a-db09164e3da9" elementFormDefault="qualified">
    <xsd:import namespace="http://schemas.microsoft.com/office/2006/documentManagement/types"/>
    <xsd:import namespace="http://schemas.microsoft.com/office/infopath/2007/PartnerControls"/>
    <xsd:element name="j25543a5815d485da9a5e0773ad762e9" ma:index="9" nillable="true" ma:taxonomy="true" ma:internalName="j25543a5815d485da9a5e0773ad762e9" ma:taxonomyFieldName="GtProjectPhase" ma:displayName="Fase" ma:fieldId="{325543a5-815d-485d-a9a5-e0773ad762e9}" ma:sspId="a02aee4e-53e0-47e8-9d4f-fe4a9ab66a38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df13d13-9446-4c54-bfd5-2c072cf0cad6}" ma:internalName="TaxCatchAll" ma:showField="CatchAllData" ma:web="3d5c8c15-aaba-4ca5-b35a-db09164e3d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d6eae-e933-428d-a945-ace6c31fa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a02aee4e-53e0-47e8-9d4f-fe4a9ab66a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209D58-7560-4490-BCCB-1B8A0FC402E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fad6eae-e933-428d-a945-ace6c31faae7"/>
    <ds:schemaRef ds:uri="3d5c8c15-aaba-4ca5-b35a-db09164e3da9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C04AA0-9983-44E3-8FE7-67DF7184D0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966464-E52C-409B-8699-2058BD29169A}">
  <ds:schemaRefs>
    <ds:schemaRef ds:uri="0fad6eae-e933-428d-a945-ace6c31faae7"/>
    <ds:schemaRef ds:uri="3d5c8c15-aaba-4ca5-b35a-db09164e3d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599</Words>
  <Application>Microsoft Office PowerPoint</Application>
  <PresentationFormat>Skjermfremvisning (16:9)</PresentationFormat>
  <Paragraphs>79</Paragraphs>
  <Slides>13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Lucida Grande</vt:lpstr>
      <vt:lpstr>Animalia PP-05-DSR_mar2015</vt:lpstr>
      <vt:lpstr>Klassifisering ved hjelp av lengdemåling – obligatorisk fra 1. juli</vt:lpstr>
      <vt:lpstr>Innhold fra denne presentasjonen kan brukes fritt, bare husk å kreditere Animalia.   Viktig: Bruk av foto fra slakteriet krediteres Frode Dahl/ Meats, slik vi har gjort i presentasjonen.   Kontakt oss om dere har spørsmål eller innspill, vi setter pris på å høre fra dere.  Mvh oss i Animalia</vt:lpstr>
      <vt:lpstr>Klassifiseringsordningen i Norge</vt:lpstr>
      <vt:lpstr>Klassifisering med hjelp av lengdemåling  obligatorisk fra 1. juli </vt:lpstr>
      <vt:lpstr>Vi klassifiserer fortsatt etter EUROP-skalaen</vt:lpstr>
      <vt:lpstr>Hva skjer ved lengdemåling?</vt:lpstr>
      <vt:lpstr>Hvordan bestemmes klasse ved hjelp av lengdemåling? </vt:lpstr>
      <vt:lpstr>K-faktor – hva er det? </vt:lpstr>
      <vt:lpstr>PowerPoint-presentasjon</vt:lpstr>
      <vt:lpstr>Hvor er det mest kjøtt? </vt:lpstr>
      <vt:lpstr>Likningen er grundig testet</vt:lpstr>
      <vt:lpstr>Hva skjer videre etter 1. juli?</vt:lpstr>
      <vt:lpstr>Oppsummering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Styremøte Animalia AS</dc:title>
  <dc:creator>Nina Elisabeth Svendsby</dc:creator>
  <cp:lastModifiedBy>Odd Rune nordby</cp:lastModifiedBy>
  <cp:revision>10</cp:revision>
  <cp:lastPrinted>2024-03-05T13:44:03Z</cp:lastPrinted>
  <dcterms:created xsi:type="dcterms:W3CDTF">2021-02-03T13:05:29Z</dcterms:created>
  <dcterms:modified xsi:type="dcterms:W3CDTF">2024-03-12T08:12:03Z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447300</vt:r8>
  </property>
  <property fmtid="{D5CDD505-2E9C-101B-9397-08002B2CF9AE}" pid="3" name="ComplianceAssetId">
    <vt:lpwstr/>
  </property>
  <property fmtid="{D5CDD505-2E9C-101B-9397-08002B2CF9AE}" pid="4" name="_activity">
    <vt:lpwstr>{"FileActivityType":"9","FileActivityTimeStamp":"2023-10-03T05:56:38.483Z","FileActivityUsersOnPage":[{"DisplayName":"Ronny Fredrik Sandvik","Id":"ronny.sandvik@animalia.no"},{"DisplayName":"Edel-Anita Westhagen-Fladset","Id":"edel.anita.westhagen@animali</vt:lpwstr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GtProjectPhase">
    <vt:lpwstr/>
  </property>
  <property fmtid="{D5CDD505-2E9C-101B-9397-08002B2CF9AE}" pid="9" name="ContentTypeId">
    <vt:lpwstr>0x0101001DDCFFB2607DA74695629589531A0896</vt:lpwstr>
  </property>
</Properties>
</file>